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330" r:id="rId2"/>
    <p:sldId id="335" r:id="rId3"/>
    <p:sldId id="348" r:id="rId4"/>
    <p:sldId id="349" r:id="rId5"/>
    <p:sldId id="372" r:id="rId6"/>
    <p:sldId id="350" r:id="rId7"/>
    <p:sldId id="351" r:id="rId8"/>
    <p:sldId id="258" r:id="rId9"/>
    <p:sldId id="333" r:id="rId10"/>
    <p:sldId id="336" r:id="rId11"/>
    <p:sldId id="338" r:id="rId12"/>
    <p:sldId id="339" r:id="rId13"/>
    <p:sldId id="340" r:id="rId14"/>
    <p:sldId id="343" r:id="rId15"/>
    <p:sldId id="344" r:id="rId16"/>
    <p:sldId id="368" r:id="rId17"/>
    <p:sldId id="369" r:id="rId18"/>
    <p:sldId id="370" r:id="rId19"/>
    <p:sldId id="371" r:id="rId20"/>
    <p:sldId id="359" r:id="rId21"/>
    <p:sldId id="362" r:id="rId22"/>
    <p:sldId id="360" r:id="rId23"/>
    <p:sldId id="365" r:id="rId24"/>
    <p:sldId id="367" r:id="rId25"/>
    <p:sldId id="375" r:id="rId26"/>
    <p:sldId id="329" r:id="rId27"/>
    <p:sldId id="377" r:id="rId28"/>
    <p:sldId id="376" r:id="rId29"/>
    <p:sldId id="328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4" pos="302" userDrawn="1">
          <p15:clr>
            <a:srgbClr val="A4A3A4"/>
          </p15:clr>
        </p15:guide>
        <p15:guide id="5" pos="73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28C"/>
    <a:srgbClr val="123875"/>
    <a:srgbClr val="123876"/>
    <a:srgbClr val="EEC88F"/>
    <a:srgbClr val="D8422A"/>
    <a:srgbClr val="4C4C4B"/>
    <a:srgbClr val="003E87"/>
    <a:srgbClr val="DA3B26"/>
    <a:srgbClr val="0069B1"/>
    <a:srgbClr val="C20C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37" autoAdjust="0"/>
    <p:restoredTop sz="93322" autoAdjust="0"/>
  </p:normalViewPr>
  <p:slideViewPr>
    <p:cSldViewPr snapToGrid="0">
      <p:cViewPr varScale="1">
        <p:scale>
          <a:sx n="80" d="100"/>
          <a:sy n="80" d="100"/>
        </p:scale>
        <p:origin x="1272" y="77"/>
      </p:cViewPr>
      <p:guideLst>
        <p:guide orient="horz" pos="2160"/>
        <p:guide pos="3840"/>
        <p:guide orient="horz" pos="232"/>
        <p:guide pos="302"/>
        <p:guide pos="73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4AD3D9-94B5-4EB1-9930-7FEB3C9F9B29}" type="datetimeFigureOut">
              <a:rPr lang="zh-CN" altLang="en-US" smtClean="0"/>
              <a:t>2021/11/25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1162D-F161-4DD0-8345-A225B96B11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081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6%9C%AA%E6%88%90%E5%B9%B4%E4%BA%BA/256831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一语双关，为什么选择互联网这个主题，为什么选择互联网这个行业。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01980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该词出自网游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《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英雄联盟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》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的祖安区，因很多玩家在那里一言不合便口吐脏字，“问候”对方亲人而得名。</a:t>
            </a:r>
            <a:endParaRPr lang="en-US" altLang="zh-CN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2020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年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8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月下旬， 教育部等六部门印发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《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关于联合开展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Helvetica Neue"/>
                <a:hlinkClick r:id="rId3"/>
              </a:rPr>
              <a:t>未成年人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网络环境专项治理行动的通知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》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，将在全国开展未成年人网络环境整治“饭圈”、“黑界”、“祖安文化”等涉及未成年人不良网络社交行为和现象，把“祖安”这种文化垃圾彻底清理干净。</a:t>
            </a:r>
            <a:endParaRPr lang="en-US" altLang="zh-CN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我们跟这个行业就是同舟共济，已经是半只脚踏入这个局中的人了。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988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什么是数字经济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9473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18001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666666"/>
                </a:solidFill>
                <a:effectLst/>
                <a:latin typeface="Encryption"/>
              </a:rPr>
              <a:t>在信息化时代</a:t>
            </a:r>
            <a:r>
              <a:rPr lang="en-US" altLang="zh-CN" b="0" i="0" dirty="0">
                <a:solidFill>
                  <a:srgbClr val="666666"/>
                </a:solidFill>
                <a:effectLst/>
                <a:latin typeface="Encryption"/>
              </a:rPr>
              <a:t>,</a:t>
            </a:r>
            <a:r>
              <a:rPr lang="zh-CN" altLang="en-US" b="0" i="0" dirty="0">
                <a:solidFill>
                  <a:srgbClr val="666666"/>
                </a:solidFill>
                <a:effectLst/>
                <a:latin typeface="Encryption"/>
              </a:rPr>
              <a:t>一个国家的边疆从实体的物理空间扩展到了无形的虚拟空间。</a:t>
            </a:r>
            <a:endParaRPr lang="en-US" altLang="zh-CN" b="0" i="0" dirty="0">
              <a:solidFill>
                <a:srgbClr val="666666"/>
              </a:solidFill>
              <a:effectLst/>
              <a:latin typeface="Encryption"/>
            </a:endParaRPr>
          </a:p>
          <a:p>
            <a:r>
              <a:rPr lang="zh-CN" altLang="en-US" b="0" i="0" dirty="0">
                <a:solidFill>
                  <a:srgbClr val="666666"/>
                </a:solidFill>
                <a:effectLst/>
                <a:latin typeface="Encryption"/>
              </a:rPr>
              <a:t>我们是有信仰的、有属性的、有自己的意识形态的。不能因为上了个网，就被西方阴谋论那一套渗透了吧。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8907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1360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统筹与发展是个大课题，如果只是泛泛而谈，背一段军理里的国家安全观，正确但不明确。能让我们感同身受的，永远不会是一个概念，而是一个例子，一个能联想到我们自身的例子。所以我们选择一个大家熟悉的角度切入，来谈统筹安全与发展的多维度透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33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资源的角度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093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人民的角度。这不只是数字，这是一个个如你我一般鲜活的人。</a:t>
            </a:r>
            <a:endParaRPr lang="en-US" altLang="zh-CN" dirty="0"/>
          </a:p>
          <a:p>
            <a:r>
              <a:rPr lang="zh-CN" altLang="en-US" b="1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无穷的远方，无数的人们，都和我有关。</a:t>
            </a:r>
            <a:r>
              <a:rPr lang="en-US" altLang="zh-CN" b="1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--</a:t>
            </a:r>
            <a:r>
              <a:rPr lang="zh-CN" altLang="en-US" b="1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鲁迅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0138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就拿疫情来说吧，全国的学生上了一学期网课，可是说是前无古人。可以看出互联网的发展已经逐渐成熟，具有了一定的规模。</a:t>
            </a:r>
            <a:endParaRPr lang="en-US" altLang="zh-CN" dirty="0"/>
          </a:p>
          <a:p>
            <a:r>
              <a:rPr lang="zh-CN" altLang="en-US" dirty="0"/>
              <a:t>具有了一定规模代表什么？我们常说“做大做强”，为什么会有这种说法？因为大，它不一定强，它可能会有内忧，会有外患。什么内忧外患呢？就是我们下面要谈的安全问题。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6776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文化自信。我们泱泱中华上下五千年，还是有很多精华在的。网络作为一个媒介，可以把这种文化自信传递给普罗大众。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7839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5431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26214A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今天的互联网已经成为意识形态领域斗争的主战场，西方敌对势力妄图以这个“最大变量”来“扳倒中国”。各种反主流意识形态思潮混杂在政治性谣言甚至“心灵鸡汤”之中，在互联网上竞相发声，而且极具蛊惑力。</a:t>
            </a:r>
            <a:endParaRPr lang="en-US" altLang="zh-CN" b="0" i="0" dirty="0">
              <a:solidFill>
                <a:srgbClr val="26214A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b="0" i="0" dirty="0">
                <a:solidFill>
                  <a:srgbClr val="26214A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对人不对事的操作，混淆事件主题。西方媒体干的事，外交部反驳，那新冠疫情大做文章。</a:t>
            </a:r>
            <a:endParaRPr lang="en-US" altLang="zh-CN" b="0" i="0" dirty="0">
              <a:solidFill>
                <a:srgbClr val="26214A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道路自信、理论自信、制度自信</a:t>
            </a:r>
            <a:r>
              <a:rPr lang="zh-CN" altLang="en-US" b="0" i="0" dirty="0">
                <a:solidFill>
                  <a:srgbClr val="26214A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。坚守自己的意识形态，不自乱阵脚。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451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中国人最了解中国人，因为我们就身处这个文化环境。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1162D-F161-4DD0-8345-A225B96B11F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314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212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059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033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3226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194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204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210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0326_文广会展物料(转曲)-14.jpg">
            <a:extLst>
              <a:ext uri="{FF2B5EF4-FFF2-40B4-BE49-F238E27FC236}">
                <a16:creationId xmlns:a16="http://schemas.microsoft.com/office/drawing/2014/main" id="{DBDF8DCD-9CA0-467F-9980-C725270C1E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-20840" y="0"/>
            <a:ext cx="121708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575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603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960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696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ED98A4-695F-4B48-95E5-853BA05E07D6}" type="datetimeFigureOut">
              <a:rPr lang="zh-CN" altLang="en-US" smtClean="0"/>
              <a:pPr/>
              <a:t>2021/11/25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7F147-5A32-4FB8-A850-36B8B0C9C01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9607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444726" y="2259446"/>
            <a:ext cx="93025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b="1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厦门大学</a:t>
            </a:r>
            <a:r>
              <a:rPr lang="en-US" altLang="zh-CN" sz="6000" b="1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6000" b="1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周年校庆模板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137406" y="3572222"/>
            <a:ext cx="1930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EEC88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1921-2021</a:t>
            </a:r>
            <a:endParaRPr lang="zh-CN" altLang="en-US" sz="2800" b="1">
              <a:solidFill>
                <a:srgbClr val="EEC88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456787" y="3156237"/>
            <a:ext cx="56189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XIAMEN UNIVERSITY CENTENARY  CELEBRATION</a:t>
            </a:r>
            <a:endParaRPr lang="zh-CN" altLang="en-US" dirty="0">
              <a:solidFill>
                <a:srgbClr val="EEC88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15" y="-428890"/>
            <a:ext cx="2234909" cy="223490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836" y="5364553"/>
            <a:ext cx="12330986" cy="149364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6AE05EE-A433-4697-98C3-E8F81A245270}"/>
              </a:ext>
            </a:extLst>
          </p:cNvPr>
          <p:cNvSpPr/>
          <p:nvPr/>
        </p:nvSpPr>
        <p:spPr>
          <a:xfrm>
            <a:off x="6531" y="1752076"/>
            <a:ext cx="12192000" cy="3353848"/>
          </a:xfrm>
          <a:prstGeom prst="rect">
            <a:avLst/>
          </a:prstGeom>
          <a:solidFill>
            <a:srgbClr val="0042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13" b="29592"/>
          <a:stretch/>
        </p:blipFill>
        <p:spPr>
          <a:xfrm>
            <a:off x="-275441" y="1103852"/>
            <a:ext cx="12753191" cy="335384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4DFD6DB-E1CC-4001-92F9-1E3D3E085BC1}"/>
              </a:ext>
            </a:extLst>
          </p:cNvPr>
          <p:cNvSpPr txBox="1"/>
          <p:nvPr/>
        </p:nvSpPr>
        <p:spPr>
          <a:xfrm>
            <a:off x="1688841" y="2167112"/>
            <a:ext cx="99627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solidFill>
                  <a:schemeClr val="bg1">
                    <a:lumMod val="9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统筹网络安全与发展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2F4CA4C-FF4D-4B9E-B85C-70392B6108DF}"/>
              </a:ext>
            </a:extLst>
          </p:cNvPr>
          <p:cNvSpPr txBox="1"/>
          <p:nvPr/>
        </p:nvSpPr>
        <p:spPr>
          <a:xfrm>
            <a:off x="8133364" y="3774804"/>
            <a:ext cx="343963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汇报人：吴雨娟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组长：刘晨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组员：黄泽睿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汪颐芳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王佩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吴雨娟</a:t>
            </a:r>
          </a:p>
        </p:txBody>
      </p:sp>
    </p:spTree>
    <p:extLst>
      <p:ext uri="{BB962C8B-B14F-4D97-AF65-F5344CB8AC3E}">
        <p14:creationId xmlns:p14="http://schemas.microsoft.com/office/powerpoint/2010/main" val="3126452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网络文化的安全与发展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8" y="2950885"/>
            <a:ext cx="10515599" cy="3591636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）坚持依法治理网络文化空间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中央和国家网信管理部门成立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大量</a:t>
            </a:r>
            <a:r>
              <a:rPr lang="zh-CN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相关的政策文件被颁布，如《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网络交易监督管理办法</a:t>
            </a:r>
            <a:r>
              <a:rPr lang="zh-CN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》、《中华人民共和国数据安全法（草案）》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、我国网络文化安全治理的现状与成效</a:t>
            </a:r>
          </a:p>
        </p:txBody>
      </p:sp>
    </p:spTree>
    <p:extLst>
      <p:ext uri="{BB962C8B-B14F-4D97-AF65-F5344CB8AC3E}">
        <p14:creationId xmlns:p14="http://schemas.microsoft.com/office/powerpoint/2010/main" val="313837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网络文化的安全与发展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6054" y="2960143"/>
            <a:ext cx="10515599" cy="290110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）意识形态受到冲击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争夺马克思主义意识形态阵地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把宗教与民族问题捆绑在一起，煽动教民对抗政府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将事件矛头指向社会主义政体、政党而不是事件本身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、我国网络文化安全建设面临的威胁和挑战</a:t>
            </a:r>
          </a:p>
        </p:txBody>
      </p:sp>
    </p:spTree>
    <p:extLst>
      <p:ext uri="{BB962C8B-B14F-4D97-AF65-F5344CB8AC3E}">
        <p14:creationId xmlns:p14="http://schemas.microsoft.com/office/powerpoint/2010/main" val="3863975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网络文化的安全与发展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3024311"/>
            <a:ext cx="10515599" cy="290110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）文化自信和制度自信受到影响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漫威电影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自由主义与个人英雄主义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、我国网络文化安全建设面临的威胁和挑战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8802350-D1B3-4677-8504-020437B8FCD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819" y="1191396"/>
            <a:ext cx="2442756" cy="5428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25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网络文化的安全与发展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8" y="2960143"/>
            <a:ext cx="10515599" cy="290110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）网络不健康的亚文化泛滥、算法对人的潜移默化影响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饭圈，祖安，黑界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通过非法采集信息制造“信息茧房”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、我国网络文化安全建设面临的威胁和挑战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E6A64F09-897B-4C7E-B8BE-2A313EF61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2961884"/>
            <a:ext cx="7934325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4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网络文化的安全与发展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93764"/>
            <a:ext cx="10515599" cy="417365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面对纷繁复杂网络环境，营造风情气正的网络文化生态，致力于</a:t>
            </a:r>
            <a:r>
              <a:rPr lang="zh-CN" altLang="zh-CN" sz="26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加强网络话语权</a:t>
            </a:r>
            <a:r>
              <a:rPr lang="zh-CN" altLang="zh-CN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、完善相关法律机制、加快培育网络人才队伍，不仅是确保我国</a:t>
            </a:r>
            <a:r>
              <a:rPr lang="zh-CN" altLang="zh-CN" sz="26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网络文化系统</a:t>
            </a:r>
            <a:r>
              <a:rPr lang="zh-CN" altLang="zh-CN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免受不良文化的侵害</a:t>
            </a:r>
            <a:r>
              <a:rPr lang="zh-CN" altLang="en-US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zh-CN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</a:t>
            </a:r>
            <a:r>
              <a:rPr lang="zh-CN" altLang="en-US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经济</a:t>
            </a:r>
            <a:r>
              <a:rPr lang="zh-CN" altLang="en-US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国防</a:t>
            </a:r>
            <a:r>
              <a:rPr lang="zh-CN" altLang="en-US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外交不被腐朽思想侵蚀，也是为民族的文化价值体系发展提供持续动力，维持</a:t>
            </a:r>
            <a:r>
              <a:rPr lang="zh-CN" altLang="zh-CN" sz="26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国家安全大局</a:t>
            </a:r>
            <a:r>
              <a:rPr lang="zh-CN" altLang="zh-CN" sz="26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的必然之举。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4683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8607"/>
          <a:stretch/>
        </p:blipFill>
        <p:spPr>
          <a:xfrm>
            <a:off x="6531" y="1256212"/>
            <a:ext cx="12192000" cy="313290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813" b="29592"/>
          <a:stretch/>
        </p:blipFill>
        <p:spPr>
          <a:xfrm>
            <a:off x="-274064" y="1378464"/>
            <a:ext cx="12753191" cy="335384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836" y="5364553"/>
            <a:ext cx="12330986" cy="14936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46731" y="2551837"/>
            <a:ext cx="40460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数字经济的</a:t>
            </a:r>
            <a:endParaRPr lang="en-US" altLang="zh-CN" sz="54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5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安全与发展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123057" y="2008407"/>
            <a:ext cx="22098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b="1" dirty="0">
                <a:solidFill>
                  <a:srgbClr val="123876"/>
                </a:solidFill>
                <a:latin typeface="Bahnschrift Condensed" panose="020B0502040204020203" pitchFamily="34" charset="0"/>
              </a:rPr>
              <a:t>03</a:t>
            </a:r>
            <a:endParaRPr lang="zh-CN" altLang="en-US" sz="16600" b="1" dirty="0">
              <a:solidFill>
                <a:srgbClr val="123876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1534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数字经济的安全与发展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950885"/>
            <a:ext cx="10515599" cy="2901102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国家高度重视数字经济：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“十三五”国家信息化规划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国家信息化战略发展纲要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等文件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均对数字经济发展做出了重要部署。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数字经济规模占</a:t>
            </a: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GDP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比重为</a:t>
            </a: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38.6%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当下数字经济稳定发展</a:t>
            </a:r>
          </a:p>
        </p:txBody>
      </p:sp>
    </p:spTree>
    <p:extLst>
      <p:ext uri="{BB962C8B-B14F-4D97-AF65-F5344CB8AC3E}">
        <p14:creationId xmlns:p14="http://schemas.microsoft.com/office/powerpoint/2010/main" val="3341115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数字经济的安全与发展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8" y="3060330"/>
            <a:ext cx="10515599" cy="290110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疫情下，</a:t>
            </a:r>
            <a:r>
              <a:rPr lang="zh-CN" altLang="en-US" sz="2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数字经济展现着巨大的潜力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。在线办公、远程医疗、电子商务等新领域抓住机会，加速创新发展。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年上半年，我国软件和信息技术服务业等多个数字经济产业增速超过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。与此同时，电商消费、数字服务贸易大幅增长，</a:t>
            </a:r>
            <a:r>
              <a:rPr lang="zh-CN" altLang="en-US" sz="2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数字经济新动能作用不断加强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）数字经济是经济发展的新动能</a:t>
            </a:r>
          </a:p>
        </p:txBody>
      </p:sp>
    </p:spTree>
    <p:extLst>
      <p:ext uri="{BB962C8B-B14F-4D97-AF65-F5344CB8AC3E}">
        <p14:creationId xmlns:p14="http://schemas.microsoft.com/office/powerpoint/2010/main" val="1976986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数字经济的安全与发展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3060330"/>
            <a:ext cx="10515599" cy="290110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网络不可避免地遭受着信息窃取、计算机病毒等多种人为攻击。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因此，数据安全关乎</a:t>
            </a:r>
            <a:r>
              <a:rPr lang="zh-CN" altLang="en-US" sz="2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国家安全和公共利益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数字交易法律法规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需要完善。例如，随着税收与税源背离问题加剧，我国及世界各国都需要摸索基于数字化的新税制。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）数字经济应当</a:t>
            </a:r>
            <a:r>
              <a:rPr lang="zh-CN" altLang="en-US" sz="32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有序</a:t>
            </a:r>
            <a:r>
              <a:rPr lang="zh-CN" altLang="en-US" sz="32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</a:t>
            </a:r>
          </a:p>
        </p:txBody>
      </p:sp>
    </p:spTree>
    <p:extLst>
      <p:ext uri="{BB962C8B-B14F-4D97-AF65-F5344CB8AC3E}">
        <p14:creationId xmlns:p14="http://schemas.microsoft.com/office/powerpoint/2010/main" val="35115534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数字经济的安全与发展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275860"/>
            <a:ext cx="4729248" cy="2901102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今年</a:t>
            </a: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日，</a:t>
            </a:r>
            <a:r>
              <a:rPr lang="en-US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数据安全法</a:t>
            </a:r>
            <a:r>
              <a:rPr lang="en-US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正式施行，旨在保障数据安全，促进数据开发利用。</a:t>
            </a:r>
            <a:endParaRPr lang="en-US" altLang="zh-CN" sz="20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今年</a:t>
            </a: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日，</a:t>
            </a:r>
            <a:r>
              <a:rPr lang="en-US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个人信息保护法</a:t>
            </a:r>
            <a:r>
              <a:rPr lang="en-US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正式施行，这是中国第一部个人信息保护方面发专门法律。</a:t>
            </a:r>
            <a:endParaRPr lang="en-US" altLang="zh-CN" sz="20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200" y="2130641"/>
            <a:ext cx="4643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8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8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信息安全助力安全发展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0416D78C-BEAF-4911-8F11-91306D871147}"/>
              </a:ext>
            </a:extLst>
          </p:cNvPr>
          <p:cNvSpPr txBox="1">
            <a:spLocks/>
          </p:cNvSpPr>
          <p:nvPr/>
        </p:nvSpPr>
        <p:spPr>
          <a:xfrm>
            <a:off x="6806647" y="3275860"/>
            <a:ext cx="5013771" cy="29011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数字经济缺少监管可能给总体经济带来缺陷和漏洞，迫切需要“</a:t>
            </a:r>
            <a:r>
              <a:rPr lang="zh-CN" altLang="en-US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有形的手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”来指明方向。</a:t>
            </a:r>
            <a:endParaRPr lang="en-US" altLang="zh-CN" sz="20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只有秩序得到维护，</a:t>
            </a:r>
            <a:r>
              <a:rPr lang="zh-CN" altLang="en-US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市场竞争的公平性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才有保障，数字经济的发展才能有源源不断的动力。</a:t>
            </a:r>
            <a:endParaRPr lang="en-US" altLang="zh-CN" sz="20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C19A08D-DDB9-4017-9735-431E20D9F4AC}"/>
              </a:ext>
            </a:extLst>
          </p:cNvPr>
          <p:cNvSpPr txBox="1"/>
          <p:nvPr/>
        </p:nvSpPr>
        <p:spPr>
          <a:xfrm>
            <a:off x="6806647" y="2130641"/>
            <a:ext cx="49469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ii. </a:t>
            </a:r>
            <a:r>
              <a:rPr lang="zh-CN" altLang="en-US" sz="28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加强监管助力有序发展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BE0B5B9-6281-4C77-A076-F34DA7FD8D2D}"/>
              </a:ext>
            </a:extLst>
          </p:cNvPr>
          <p:cNvCxnSpPr>
            <a:cxnSpLocks/>
          </p:cNvCxnSpPr>
          <p:nvPr/>
        </p:nvCxnSpPr>
        <p:spPr>
          <a:xfrm>
            <a:off x="6056616" y="2229492"/>
            <a:ext cx="0" cy="3518899"/>
          </a:xfrm>
          <a:prstGeom prst="line">
            <a:avLst/>
          </a:prstGeom>
          <a:ln w="28575">
            <a:solidFill>
              <a:srgbClr val="123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757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8607"/>
          <a:stretch/>
        </p:blipFill>
        <p:spPr>
          <a:xfrm>
            <a:off x="6531" y="1256212"/>
            <a:ext cx="12192000" cy="313290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813" b="29592"/>
          <a:stretch/>
        </p:blipFill>
        <p:spPr>
          <a:xfrm>
            <a:off x="-274065" y="1282638"/>
            <a:ext cx="12753191" cy="335384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836" y="5364553"/>
            <a:ext cx="12330986" cy="14936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88891" y="478427"/>
            <a:ext cx="15895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54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60B289F-15E4-4018-A7CA-9EA364C12D0A}"/>
              </a:ext>
            </a:extLst>
          </p:cNvPr>
          <p:cNvSpPr txBox="1"/>
          <p:nvPr/>
        </p:nvSpPr>
        <p:spPr>
          <a:xfrm>
            <a:off x="974343" y="1668502"/>
            <a:ext cx="80057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solidFill>
                  <a:srgbClr val="123876"/>
                </a:solidFill>
                <a:latin typeface="Bahnschrift Condensed" panose="020B0502040204020203" pitchFamily="34" charset="0"/>
              </a:rPr>
              <a:t>01</a:t>
            </a:r>
            <a:endParaRPr lang="zh-CN" altLang="en-US" sz="6600" b="1" dirty="0">
              <a:solidFill>
                <a:srgbClr val="123876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DBA0B1B-3F27-4A31-8827-7F5E209A856B}"/>
              </a:ext>
            </a:extLst>
          </p:cNvPr>
          <p:cNvSpPr txBox="1"/>
          <p:nvPr/>
        </p:nvSpPr>
        <p:spPr>
          <a:xfrm>
            <a:off x="1973079" y="1690535"/>
            <a:ext cx="32581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为什么选择互联网</a:t>
            </a:r>
            <a:endParaRPr lang="en-US" altLang="zh-CN" sz="36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21C6EBB-09BC-42FE-A27E-283786D9075F}"/>
              </a:ext>
            </a:extLst>
          </p:cNvPr>
          <p:cNvSpPr txBox="1"/>
          <p:nvPr/>
        </p:nvSpPr>
        <p:spPr>
          <a:xfrm>
            <a:off x="974343" y="3051028"/>
            <a:ext cx="8655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solidFill>
                  <a:srgbClr val="123876"/>
                </a:solidFill>
                <a:latin typeface="Bahnschrift Condensed" panose="020B0502040204020203" pitchFamily="34" charset="0"/>
              </a:rPr>
              <a:t>03</a:t>
            </a:r>
            <a:endParaRPr lang="zh-CN" altLang="en-US" sz="6600" b="1" dirty="0">
              <a:solidFill>
                <a:srgbClr val="123876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9A00265-539F-4AEB-A5B3-F35E25C984DD}"/>
              </a:ext>
            </a:extLst>
          </p:cNvPr>
          <p:cNvSpPr txBox="1"/>
          <p:nvPr/>
        </p:nvSpPr>
        <p:spPr>
          <a:xfrm>
            <a:off x="1973079" y="3130482"/>
            <a:ext cx="32581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数字经济的</a:t>
            </a:r>
            <a:endParaRPr lang="en-US" altLang="zh-CN" sz="36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6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安全与发展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CB28923-5B05-403A-91D0-CB70D65AE1ED}"/>
              </a:ext>
            </a:extLst>
          </p:cNvPr>
          <p:cNvSpPr txBox="1"/>
          <p:nvPr/>
        </p:nvSpPr>
        <p:spPr>
          <a:xfrm>
            <a:off x="6903112" y="1714670"/>
            <a:ext cx="8655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solidFill>
                  <a:srgbClr val="123876"/>
                </a:solidFill>
                <a:latin typeface="Bahnschrift Condensed" panose="020B0502040204020203" pitchFamily="34" charset="0"/>
              </a:rPr>
              <a:t>02</a:t>
            </a:r>
            <a:endParaRPr lang="zh-CN" altLang="en-US" sz="6600" b="1" dirty="0">
              <a:solidFill>
                <a:srgbClr val="123876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EDAB52C-11C8-42BB-8139-F49A5A4AF7E5}"/>
              </a:ext>
            </a:extLst>
          </p:cNvPr>
          <p:cNvSpPr txBox="1"/>
          <p:nvPr/>
        </p:nvSpPr>
        <p:spPr>
          <a:xfrm>
            <a:off x="8023746" y="1668502"/>
            <a:ext cx="3340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网络文化的</a:t>
            </a:r>
            <a:endParaRPr lang="en-US" altLang="zh-CN" sz="36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6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安全与发展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118129B-3C66-4077-87C4-F4C41EA3197B}"/>
              </a:ext>
            </a:extLst>
          </p:cNvPr>
          <p:cNvSpPr txBox="1"/>
          <p:nvPr/>
        </p:nvSpPr>
        <p:spPr>
          <a:xfrm>
            <a:off x="6878423" y="3051028"/>
            <a:ext cx="9987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solidFill>
                  <a:srgbClr val="123876"/>
                </a:solidFill>
                <a:latin typeface="Bahnschrift Condensed" panose="020B0502040204020203" pitchFamily="34" charset="0"/>
              </a:rPr>
              <a:t>04</a:t>
            </a:r>
            <a:endParaRPr lang="zh-CN" altLang="en-US" sz="6600" b="1" dirty="0">
              <a:solidFill>
                <a:srgbClr val="123876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9803051-6099-4800-9F94-887DCE05502F}"/>
              </a:ext>
            </a:extLst>
          </p:cNvPr>
          <p:cNvSpPr txBox="1"/>
          <p:nvPr/>
        </p:nvSpPr>
        <p:spPr>
          <a:xfrm>
            <a:off x="8023746" y="3256531"/>
            <a:ext cx="2621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网络政治的安全与发展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70D41FD-B611-4743-9041-41E551BB6A4C}"/>
              </a:ext>
            </a:extLst>
          </p:cNvPr>
          <p:cNvSpPr txBox="1"/>
          <p:nvPr/>
        </p:nvSpPr>
        <p:spPr>
          <a:xfrm>
            <a:off x="974344" y="4422187"/>
            <a:ext cx="9987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solidFill>
                  <a:srgbClr val="123876"/>
                </a:solidFill>
                <a:latin typeface="Bahnschrift Condensed" panose="020B0502040204020203" pitchFamily="34" charset="0"/>
              </a:rPr>
              <a:t>05</a:t>
            </a:r>
            <a:endParaRPr lang="zh-CN" altLang="en-US" sz="6600" b="1" dirty="0">
              <a:solidFill>
                <a:srgbClr val="123876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91A1010-0806-42F9-9EF9-49AC32CE0EA4}"/>
              </a:ext>
            </a:extLst>
          </p:cNvPr>
          <p:cNvSpPr txBox="1"/>
          <p:nvPr/>
        </p:nvSpPr>
        <p:spPr>
          <a:xfrm>
            <a:off x="1973080" y="4653019"/>
            <a:ext cx="3832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上价值</a:t>
            </a:r>
          </a:p>
        </p:txBody>
      </p:sp>
    </p:spTree>
    <p:extLst>
      <p:ext uri="{BB962C8B-B14F-4D97-AF65-F5344CB8AC3E}">
        <p14:creationId xmlns:p14="http://schemas.microsoft.com/office/powerpoint/2010/main" val="21684111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8607"/>
          <a:stretch/>
        </p:blipFill>
        <p:spPr>
          <a:xfrm>
            <a:off x="6531" y="1256212"/>
            <a:ext cx="12192000" cy="313290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813" b="29592"/>
          <a:stretch/>
        </p:blipFill>
        <p:spPr>
          <a:xfrm>
            <a:off x="-274064" y="1378464"/>
            <a:ext cx="12753191" cy="335384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836" y="5364553"/>
            <a:ext cx="12330986" cy="14936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128744" y="2551837"/>
            <a:ext cx="40460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网络政治的</a:t>
            </a:r>
            <a:endParaRPr lang="en-US" altLang="zh-CN" sz="54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5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安全与发展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123057" y="2008407"/>
            <a:ext cx="22098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b="1" dirty="0">
                <a:solidFill>
                  <a:srgbClr val="123876"/>
                </a:solidFill>
                <a:latin typeface="Bahnschrift Condensed" panose="020B0502040204020203" pitchFamily="34" charset="0"/>
              </a:rPr>
              <a:t>04</a:t>
            </a:r>
            <a:endParaRPr lang="zh-CN" altLang="en-US" sz="16600" b="1" dirty="0">
              <a:solidFill>
                <a:srgbClr val="123876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5059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网络政治的安全与发展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981950"/>
            <a:ext cx="10515599" cy="290110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在如今互联网技术发展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迅猛</a:t>
            </a:r>
            <a:r>
              <a:rPr lang="zh-CN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的时代，网络无疑成为了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</a:t>
            </a:r>
            <a:r>
              <a:rPr lang="zh-CN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对立双方进行政治攻击与干扰的最为强大的武器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之一</a:t>
            </a:r>
            <a:r>
              <a:rPr lang="zh-CN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，互联网成为了双方之间</a:t>
            </a:r>
            <a:r>
              <a:rPr lang="zh-CN" altLang="zh-CN" sz="2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政治博弈的</a:t>
            </a:r>
            <a:r>
              <a:rPr lang="zh-CN" altLang="en-US" sz="2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重要</a:t>
            </a:r>
            <a:r>
              <a:rPr lang="zh-CN" altLang="zh-CN" sz="2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战场</a:t>
            </a:r>
            <a:r>
              <a:rPr lang="zh-CN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。显然，当今互联网络对政治的全面渗透，以及政治对互联网技术的广泛运用，使</a:t>
            </a:r>
            <a:r>
              <a:rPr lang="zh-CN" altLang="zh-CN" sz="2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国家政治安全</a:t>
            </a:r>
            <a:r>
              <a:rPr lang="zh-CN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发生了深刻变化，</a:t>
            </a:r>
            <a:r>
              <a:rPr lang="zh-CN" altLang="zh-CN" sz="2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网络政治安全</a:t>
            </a:r>
            <a:r>
              <a:rPr lang="zh-CN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已成为一种全新的政治安全形态。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30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、国际上网络政治攻击频发</a:t>
            </a:r>
          </a:p>
        </p:txBody>
      </p:sp>
    </p:spTree>
    <p:extLst>
      <p:ext uri="{BB962C8B-B14F-4D97-AF65-F5344CB8AC3E}">
        <p14:creationId xmlns:p14="http://schemas.microsoft.com/office/powerpoint/2010/main" val="36062501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网络政治的安全与发展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981950"/>
            <a:ext cx="10515599" cy="290110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月外媒报道，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疑似</a:t>
            </a:r>
            <a:r>
              <a:rPr lang="zh-CN" altLang="en-US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俄罗斯</a:t>
            </a:r>
            <a:r>
              <a:rPr lang="zh-CN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黑客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入侵美国财政部和美国商务部下属机构国家电信和信息管理局</a:t>
            </a: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(NTIA)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的系统。</a:t>
            </a:r>
            <a:endParaRPr lang="en-US" altLang="zh-CN" sz="20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前不久中国媒体报道，美国中央情报局</a:t>
            </a: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CIA 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攻击组织对中国进行长达十一年的</a:t>
            </a:r>
            <a:r>
              <a:rPr lang="zh-CN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网络攻击渗透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，航空航天、科研机构、大型互联网公司以及政府机构等多个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关键领域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遭到不同程度攻击。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、国际上网络政治攻击频发</a:t>
            </a:r>
          </a:p>
        </p:txBody>
      </p:sp>
    </p:spTree>
    <p:extLst>
      <p:ext uri="{BB962C8B-B14F-4D97-AF65-F5344CB8AC3E}">
        <p14:creationId xmlns:p14="http://schemas.microsoft.com/office/powerpoint/2010/main" val="3874553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网络政治的安全与发展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981950"/>
            <a:ext cx="10515599" cy="290110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中国行动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我国树立</a:t>
            </a:r>
            <a:r>
              <a:rPr lang="en-US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网络边疆</a:t>
            </a:r>
            <a:r>
              <a:rPr lang="en-US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意识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，构建与信息时代相适应的新型政治安全机制模式。从制度管理层面出发，制定相应的网络政治安全法律，充分发挥立法的作用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健全完善网络安全审查、数据安全管理、网络关键设备安全检测、网络安全漏洞管理等重要制度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增强网络政治安全意识，应对西方的</a:t>
            </a:r>
            <a:r>
              <a:rPr lang="en-US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网络外交</a:t>
            </a:r>
            <a:r>
              <a:rPr lang="en-US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攻势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，致力于维护国家主权和安全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CN" sz="16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、中国积极应对网络政治安全问题谋求发展</a:t>
            </a:r>
          </a:p>
        </p:txBody>
      </p:sp>
    </p:spTree>
    <p:extLst>
      <p:ext uri="{BB962C8B-B14F-4D97-AF65-F5344CB8AC3E}">
        <p14:creationId xmlns:p14="http://schemas.microsoft.com/office/powerpoint/2010/main" val="5849122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网络政治的安全与发展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981950"/>
            <a:ext cx="10515599" cy="290110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中国行动：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中国以构建</a:t>
            </a:r>
            <a:r>
              <a:rPr lang="zh-CN" altLang="zh-CN" sz="20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网络空间命运共同体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为参与和促进网络空间政治安全治理国际合作的着力点与行动路线。习近平总书记指出</a:t>
            </a:r>
            <a:r>
              <a:rPr lang="zh-CN" altLang="en-US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利用好、发展好、治理好互联网必须深化网络空间国际合作，携手构建网络空间命运共同体。</a:t>
            </a: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、中国积极应对网络政治安全问题谋求发展</a:t>
            </a:r>
          </a:p>
        </p:txBody>
      </p:sp>
    </p:spTree>
    <p:extLst>
      <p:ext uri="{BB962C8B-B14F-4D97-AF65-F5344CB8AC3E}">
        <p14:creationId xmlns:p14="http://schemas.microsoft.com/office/powerpoint/2010/main" val="14567265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301003" y="2870181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D8422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上价值</a:t>
            </a:r>
            <a:endParaRPr lang="en-US" altLang="zh-CN" sz="5400" b="1" dirty="0">
              <a:solidFill>
                <a:srgbClr val="D8422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34950"/>
            <a:ext cx="2282825" cy="56206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366230" y="2008407"/>
            <a:ext cx="22098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b="1" dirty="0">
                <a:solidFill>
                  <a:srgbClr val="D8422A"/>
                </a:solidFill>
                <a:latin typeface="Bahnschrift Condensed" panose="020B0502040204020203" pitchFamily="34" charset="0"/>
              </a:rPr>
              <a:t>05</a:t>
            </a:r>
            <a:endParaRPr lang="zh-CN" altLang="en-US" sz="16600" b="1" dirty="0">
              <a:solidFill>
                <a:srgbClr val="D8422A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5" r="37155"/>
          <a:stretch/>
        </p:blipFill>
        <p:spPr>
          <a:xfrm>
            <a:off x="9326159" y="1151916"/>
            <a:ext cx="2885850" cy="4055464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92328">
            <a:off x="-990320" y="2580084"/>
            <a:ext cx="3744106" cy="34521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251" y="5255614"/>
            <a:ext cx="12309566" cy="184354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-212134"/>
            <a:ext cx="1589532" cy="158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3846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34950"/>
            <a:ext cx="2282825" cy="56206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596"/>
          <a:stretch/>
        </p:blipFill>
        <p:spPr>
          <a:xfrm rot="10800000">
            <a:off x="0" y="2941102"/>
            <a:ext cx="2990850" cy="39168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-212134"/>
            <a:ext cx="1589532" cy="1589532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0C4C3ED1-ABED-49B7-AE5D-13C4F62BD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05. </a:t>
            </a:r>
            <a:r>
              <a:rPr lang="zh-CN" altLang="en-US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上价值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05CC78B-9658-48AB-A787-FB67FBDE973A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、我们都是入局者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BBCF6F21-EDF9-467C-89D9-823980006D85}"/>
              </a:ext>
            </a:extLst>
          </p:cNvPr>
          <p:cNvSpPr txBox="1">
            <a:spLocks/>
          </p:cNvSpPr>
          <p:nvPr/>
        </p:nvSpPr>
        <p:spPr>
          <a:xfrm>
            <a:off x="838198" y="2372115"/>
            <a:ext cx="10515599" cy="3353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工业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1.0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是蒸汽机时代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工业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是电气化时代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工业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3.0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是信息化时代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工业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4.0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则是利用信息化技术促进产业变革的时代，也就是智能化时代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16216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34950"/>
            <a:ext cx="2282825" cy="56206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596"/>
          <a:stretch/>
        </p:blipFill>
        <p:spPr>
          <a:xfrm rot="10800000">
            <a:off x="0" y="2941102"/>
            <a:ext cx="2990850" cy="39168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-212134"/>
            <a:ext cx="1589532" cy="1589532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0C4C3ED1-ABED-49B7-AE5D-13C4F62BD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05. </a:t>
            </a:r>
            <a:r>
              <a:rPr lang="zh-CN" altLang="en-US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上价值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05CC78B-9658-48AB-A787-FB67FBDE973A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、我们</a:t>
            </a:r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可以是破局者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DE483E69-86A2-45C3-8D5F-19F992CF75D9}"/>
              </a:ext>
            </a:extLst>
          </p:cNvPr>
          <p:cNvSpPr txBox="1">
            <a:spLocks/>
          </p:cNvSpPr>
          <p:nvPr/>
        </p:nvSpPr>
        <p:spPr>
          <a:xfrm>
            <a:off x="838198" y="2372115"/>
            <a:ext cx="10515599" cy="3353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我们“不可成为算法和技术的奴隶”，也无法“对算法和技术视而不见”。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技术无分好坏，也从不中立，决定技术将人类带向何方的方向盘，归根结底还是握在人类的手上。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7135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234950"/>
            <a:ext cx="2282825" cy="56206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596"/>
          <a:stretch/>
        </p:blipFill>
        <p:spPr>
          <a:xfrm rot="10800000">
            <a:off x="0" y="2941102"/>
            <a:ext cx="2990850" cy="39168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-212134"/>
            <a:ext cx="1589532" cy="1589532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0C4C3ED1-ABED-49B7-AE5D-13C4F62BD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05. </a:t>
            </a:r>
            <a:r>
              <a:rPr lang="zh-CN" altLang="en-US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上价值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05CC78B-9658-48AB-A787-FB67FBDE973A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noProof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、我们仍在路上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04B39144-E34A-49B1-9852-DB097861FD5D}"/>
              </a:ext>
            </a:extLst>
          </p:cNvPr>
          <p:cNvSpPr txBox="1">
            <a:spLocks/>
          </p:cNvSpPr>
          <p:nvPr/>
        </p:nvSpPr>
        <p:spPr>
          <a:xfrm>
            <a:off x="838198" y="2372115"/>
            <a:ext cx="10515599" cy="3353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一代人有一代人的荣光，而每一代人的荣光，都要靠奋斗去创造。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青年一代有理想、有本领、有担当，国家就有前途，民族就有希望。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为天地立心，为生民立命，为往圣继绝学，为万世开太平。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24644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42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251" y="5255614"/>
            <a:ext cx="12309566" cy="18435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34" r="37155"/>
          <a:stretch/>
        </p:blipFill>
        <p:spPr>
          <a:xfrm>
            <a:off x="9325200" y="-19051"/>
            <a:ext cx="2885850" cy="285223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92328">
            <a:off x="-1806428" y="2105107"/>
            <a:ext cx="4571706" cy="4215226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948096" y="2720399"/>
            <a:ext cx="4295807" cy="1476403"/>
            <a:chOff x="4464783" y="2259446"/>
            <a:chExt cx="3262433" cy="1121248"/>
          </a:xfrm>
        </p:grpSpPr>
        <p:sp>
          <p:nvSpPr>
            <p:cNvPr id="8" name="文本框 7"/>
            <p:cNvSpPr txBox="1"/>
            <p:nvPr/>
          </p:nvSpPr>
          <p:spPr>
            <a:xfrm>
              <a:off x="4464783" y="2259446"/>
              <a:ext cx="3262433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6000" b="1" i="0" u="none" strike="noStrike" kern="1200" cap="none" spc="0" normalizeH="0" baseline="0" noProof="0">
                  <a:ln>
                    <a:noFill/>
                  </a:ln>
                  <a:solidFill>
                    <a:srgbClr val="EEC88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谢谢观看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5318735" y="3011362"/>
              <a:ext cx="15545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>
                  <a:ln>
                    <a:noFill/>
                  </a:ln>
                  <a:solidFill>
                    <a:srgbClr val="EEC88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THANK YOU</a:t>
              </a: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EC88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710" y="-225923"/>
            <a:ext cx="2234909" cy="223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141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8607"/>
          <a:stretch/>
        </p:blipFill>
        <p:spPr>
          <a:xfrm>
            <a:off x="6531" y="1256212"/>
            <a:ext cx="12192000" cy="313290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813" b="29592"/>
          <a:stretch/>
        </p:blipFill>
        <p:spPr>
          <a:xfrm>
            <a:off x="-274064" y="1378464"/>
            <a:ext cx="12753191" cy="335384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836" y="5364553"/>
            <a:ext cx="12330986" cy="14936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342563" y="2551837"/>
            <a:ext cx="364715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为什么选择</a:t>
            </a:r>
            <a:endParaRPr lang="en-US" altLang="zh-CN" sz="54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</a:t>
            </a:r>
            <a:endParaRPr kumimoji="0" lang="en-US" altLang="zh-CN" sz="5400" b="1" i="0" u="none" strike="noStrike" kern="1200" cap="none" spc="0" normalizeH="0" baseline="0" noProof="0" dirty="0">
              <a:ln>
                <a:noFill/>
              </a:ln>
              <a:solidFill>
                <a:srgbClr val="12387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71099" y="2008407"/>
            <a:ext cx="22098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600" b="1" i="0" u="none" strike="noStrike" kern="1200" cap="none" spc="0" normalizeH="0" baseline="0" noProof="0" dirty="0">
                <a:ln>
                  <a:noFill/>
                </a:ln>
                <a:solidFill>
                  <a:srgbClr val="123876"/>
                </a:solidFill>
                <a:effectLst/>
                <a:uLnTx/>
                <a:uFillTx/>
                <a:latin typeface="Bahnschrift Condensed" panose="020B0502040204020203" pitchFamily="34" charset="0"/>
                <a:ea typeface="等线" panose="02010600030101010101" pitchFamily="2" charset="-122"/>
                <a:cs typeface="+mn-cs"/>
              </a:rPr>
              <a:t>01</a:t>
            </a:r>
            <a:endParaRPr kumimoji="0" lang="zh-CN" altLang="en-US" sz="16600" b="1" i="0" u="none" strike="noStrike" kern="1200" cap="none" spc="0" normalizeH="0" baseline="0" noProof="0" dirty="0">
              <a:ln>
                <a:noFill/>
              </a:ln>
              <a:solidFill>
                <a:srgbClr val="123876"/>
              </a:solidFill>
              <a:effectLst/>
              <a:uLnTx/>
              <a:uFillTx/>
              <a:latin typeface="Bahnschrift Condensed" panose="020B0502040204020203" pitchFamily="34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8779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为什么选择互联网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12387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387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、互联网之于我们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82D1E810-99F0-4178-96C7-3307671CB3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981950"/>
            <a:ext cx="10515599" cy="335384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“我们与恶的距离”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我们的专业</a:t>
            </a:r>
            <a:endParaRPr lang="en-US" altLang="zh-CN" sz="2400" dirty="0">
              <a:solidFill>
                <a:srgbClr val="123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我们的责任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我们的未来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BC54224-6DD1-4E7A-AAB5-952468D545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010" y="2902790"/>
            <a:ext cx="3359033" cy="335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099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为什么选择互联网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981950"/>
            <a:ext cx="10515599" cy="335384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）互联网基础建设状况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IPv4</a:t>
            </a:r>
            <a:r>
              <a:rPr lang="zh-CN" altLang="zh-CN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地址数量为</a:t>
            </a:r>
            <a:r>
              <a:rPr lang="en-US" altLang="zh-CN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39319</a:t>
            </a:r>
            <a:r>
              <a:rPr lang="zh-CN" altLang="zh-CN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万个，</a:t>
            </a:r>
            <a:r>
              <a:rPr lang="en-US" altLang="zh-CN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IPv6</a:t>
            </a:r>
            <a:r>
              <a:rPr lang="zh-CN" altLang="zh-CN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地址数量为</a:t>
            </a:r>
            <a:r>
              <a:rPr lang="en-US" altLang="zh-CN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62023</a:t>
            </a:r>
            <a:r>
              <a:rPr lang="zh-CN" altLang="zh-CN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块</a:t>
            </a:r>
            <a:r>
              <a:rPr lang="en-US" altLang="zh-CN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/32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域名总数为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3136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万个，“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.CN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”域名数量为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1509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万个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移动电话基站总数达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948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万个，互联网宽带接入端口数量达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9.82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亿个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387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、我国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的互联网领域规模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12387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3692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为什么选择互联网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981950"/>
            <a:ext cx="10515599" cy="335384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）网民规模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网民总规模为</a:t>
            </a:r>
            <a:r>
              <a:rPr lang="en-US" altLang="zh-CN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10.11</a:t>
            </a:r>
            <a:r>
              <a:rPr lang="zh-CN" altLang="en-US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亿，互联网普及率达</a:t>
            </a:r>
            <a:r>
              <a:rPr lang="en-US" altLang="zh-CN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71.6%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农村网民规模为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2.97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亿，城镇网民规模为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9.14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30-39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岁、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40-49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岁、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20-29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岁三个年龄段网民在所有年龄段网民中占  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比为前三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387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、我国的互联网领域规模</a:t>
            </a:r>
          </a:p>
        </p:txBody>
      </p:sp>
    </p:spTree>
    <p:extLst>
      <p:ext uri="{BB962C8B-B14F-4D97-AF65-F5344CB8AC3E}">
        <p14:creationId xmlns:p14="http://schemas.microsoft.com/office/powerpoint/2010/main" val="2778843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为什么选择互联网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981950"/>
            <a:ext cx="10515599" cy="335384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）互联网应用发展状况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个人互联网应用用户规模呈持续稳定增长态势</a:t>
            </a:r>
            <a:endParaRPr lang="en-US" altLang="zh-CN" sz="2400" dirty="0">
              <a:solidFill>
                <a:srgbClr val="123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即时通信、网络视频、网络支付用户规模最大，均超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8.5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疫情期间，网上外卖、在线医疗、在线办公三个领域用户规模增长最为显著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2387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、我国的互联网领域规模</a:t>
            </a:r>
          </a:p>
        </p:txBody>
      </p:sp>
    </p:spTree>
    <p:extLst>
      <p:ext uri="{BB962C8B-B14F-4D97-AF65-F5344CB8AC3E}">
        <p14:creationId xmlns:p14="http://schemas.microsoft.com/office/powerpoint/2010/main" val="135379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8607"/>
          <a:stretch/>
        </p:blipFill>
        <p:spPr>
          <a:xfrm>
            <a:off x="6531" y="1256212"/>
            <a:ext cx="12192000" cy="313290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813" b="29592"/>
          <a:stretch/>
        </p:blipFill>
        <p:spPr>
          <a:xfrm>
            <a:off x="-274064" y="1378464"/>
            <a:ext cx="12753191" cy="335384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836" y="5364553"/>
            <a:ext cx="12330986" cy="14936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33571" y="2551837"/>
            <a:ext cx="364715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网络文化的</a:t>
            </a:r>
            <a:endParaRPr lang="en-US" altLang="zh-CN" sz="54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5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安全与发展</a:t>
            </a:r>
            <a:endParaRPr lang="en-US" altLang="zh-CN" sz="54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236802" y="2058363"/>
            <a:ext cx="22098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b="1" dirty="0">
                <a:solidFill>
                  <a:srgbClr val="123876"/>
                </a:solidFill>
                <a:latin typeface="Bahnschrift Condensed" panose="020B0502040204020203" pitchFamily="34" charset="0"/>
              </a:rPr>
              <a:t>02</a:t>
            </a:r>
            <a:endParaRPr lang="zh-CN" altLang="en-US" sz="16600" b="1" dirty="0">
              <a:solidFill>
                <a:srgbClr val="123876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66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11638"/>
            <a:ext cx="2377504" cy="585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67" b="20606"/>
          <a:stretch/>
        </p:blipFill>
        <p:spPr>
          <a:xfrm>
            <a:off x="10123043" y="147638"/>
            <a:ext cx="1589532" cy="9001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63" t="17813" b="29592"/>
          <a:stretch/>
        </p:blipFill>
        <p:spPr>
          <a:xfrm>
            <a:off x="6531429" y="1273961"/>
            <a:ext cx="5947698" cy="33538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264" r="61591" b="29592"/>
          <a:stretch/>
        </p:blipFill>
        <p:spPr>
          <a:xfrm>
            <a:off x="-130373" y="4627809"/>
            <a:ext cx="4898315" cy="185848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96891B-D80E-4B31-A30D-6B050657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0576"/>
            <a:ext cx="10515600" cy="900112"/>
          </a:xfrm>
        </p:spPr>
        <p:txBody>
          <a:bodyPr/>
          <a:lstStyle/>
          <a:p>
            <a:r>
              <a:rPr lang="en-US" altLang="zh-CN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 </a:t>
            </a:r>
            <a:r>
              <a:rPr lang="zh-CN" altLang="en-US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网络文化的安全与发展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00EC2E-5501-43FC-9324-6225AA2C10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981950"/>
            <a:ext cx="10515599" cy="290110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）以新闻媒体引领价值、传播思想、导向舆论</a:t>
            </a: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积极弘扬优秀传统文化，如</a:t>
            </a:r>
            <a:r>
              <a:rPr lang="en-US" altLang="zh-CN" sz="2400" dirty="0" err="1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bilibili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上的纪录片</a:t>
            </a:r>
            <a:endParaRPr lang="en-US" altLang="zh-CN" sz="2400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大力宣传革命文化，反对历史虚无主义，如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觉醒年代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持续传播社会主义先进文化，如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辉煌中国</a:t>
            </a:r>
            <a:r>
              <a:rPr lang="en-US" altLang="zh-CN" sz="24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CN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89ECE7-2802-4225-A96B-D4BBF56D317B}"/>
              </a:ext>
            </a:extLst>
          </p:cNvPr>
          <p:cNvSpPr txBox="1"/>
          <p:nvPr/>
        </p:nvSpPr>
        <p:spPr>
          <a:xfrm>
            <a:off x="838199" y="2130641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200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、我国网络文化安全治理的现状与成效</a:t>
            </a:r>
          </a:p>
        </p:txBody>
      </p:sp>
    </p:spTree>
    <p:extLst>
      <p:ext uri="{BB962C8B-B14F-4D97-AF65-F5344CB8AC3E}">
        <p14:creationId xmlns:p14="http://schemas.microsoft.com/office/powerpoint/2010/main" val="1885431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3911</TotalTime>
  <Words>2110</Words>
  <Application>Microsoft Office PowerPoint</Application>
  <PresentationFormat>宽屏</PresentationFormat>
  <Paragraphs>183</Paragraphs>
  <Slides>29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2" baseType="lpstr">
      <vt:lpstr>Encryption</vt:lpstr>
      <vt:lpstr>Helvetica Neue</vt:lpstr>
      <vt:lpstr>等线</vt:lpstr>
      <vt:lpstr>等线 Light</vt:lpstr>
      <vt:lpstr>隶书</vt:lpstr>
      <vt:lpstr>宋体</vt:lpstr>
      <vt:lpstr>宋体</vt:lpstr>
      <vt:lpstr>Microsoft Yahei</vt:lpstr>
      <vt:lpstr>Microsoft Yahei</vt:lpstr>
      <vt:lpstr>Arial</vt:lpstr>
      <vt:lpstr>Bahnschrift Condensed</vt:lpstr>
      <vt:lpstr>Wingdings</vt:lpstr>
      <vt:lpstr>Office 主题​​</vt:lpstr>
      <vt:lpstr>PowerPoint 演示文稿</vt:lpstr>
      <vt:lpstr>PowerPoint 演示文稿</vt:lpstr>
      <vt:lpstr>PowerPoint 演示文稿</vt:lpstr>
      <vt:lpstr>01. 为什么选择互联网</vt:lpstr>
      <vt:lpstr>01. 为什么选择互联网</vt:lpstr>
      <vt:lpstr>01. 为什么选择互联网</vt:lpstr>
      <vt:lpstr>01. 为什么选择互联网</vt:lpstr>
      <vt:lpstr>PowerPoint 演示文稿</vt:lpstr>
      <vt:lpstr>02. 网络文化的安全与发展</vt:lpstr>
      <vt:lpstr>02. 网络文化的安全与发展</vt:lpstr>
      <vt:lpstr>02. 网络文化的安全与发展</vt:lpstr>
      <vt:lpstr>02. 网络文化的安全与发展</vt:lpstr>
      <vt:lpstr>02. 网络文化的安全与发展</vt:lpstr>
      <vt:lpstr>02. 网络文化的安全与发展</vt:lpstr>
      <vt:lpstr>PowerPoint 演示文稿</vt:lpstr>
      <vt:lpstr>03. 数字经济的安全与发展</vt:lpstr>
      <vt:lpstr>03. 数字经济的安全与发展</vt:lpstr>
      <vt:lpstr>03. 数字经济的安全与发展</vt:lpstr>
      <vt:lpstr>03. 数字经济的安全与发展</vt:lpstr>
      <vt:lpstr>PowerPoint 演示文稿</vt:lpstr>
      <vt:lpstr>04. 网络政治的安全与发展</vt:lpstr>
      <vt:lpstr>04. 网络政治的安全与发展</vt:lpstr>
      <vt:lpstr>04. 网络政治的安全与发展</vt:lpstr>
      <vt:lpstr>04. 网络政治的安全与发展</vt:lpstr>
      <vt:lpstr>PowerPoint 演示文稿</vt:lpstr>
      <vt:lpstr>05. 上价值</vt:lpstr>
      <vt:lpstr>05. 上价值</vt:lpstr>
      <vt:lpstr>05. 上价值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袁颖</dc:creator>
  <cp:lastModifiedBy>吴 雨娟</cp:lastModifiedBy>
  <cp:revision>153</cp:revision>
  <dcterms:created xsi:type="dcterms:W3CDTF">2020-07-22T07:30:41Z</dcterms:created>
  <dcterms:modified xsi:type="dcterms:W3CDTF">2021-11-25T03:20:02Z</dcterms:modified>
</cp:coreProperties>
</file>

<file path=docProps/thumbnail.jpeg>
</file>